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A7130-63D0-44B0-B18B-5CA6A3FE9E85}" type="datetimeFigureOut">
              <a:rPr lang="fr-FR" smtClean="0"/>
              <a:t>27/04/2015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3A7FD-C6D7-4E75-A704-9F07305BB3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438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fr-FR"/>
              <a:t>Within these three main domains, BCDiv organises the research activities according to 8 work packages, from the patterns to the processes :</a:t>
            </a:r>
          </a:p>
          <a:p>
            <a:pPr>
              <a:buFontTx/>
              <a:buChar char="-"/>
            </a:pPr>
            <a:r>
              <a:rPr lang="en-GB" altLang="fr-FR"/>
              <a:t>Inventory monitoring</a:t>
            </a:r>
          </a:p>
          <a:p>
            <a:pPr>
              <a:buFontTx/>
              <a:buChar char="-"/>
            </a:pPr>
            <a:r>
              <a:rPr lang="en-GB" altLang="fr-FR"/>
              <a:t>Integrative taxonomy</a:t>
            </a:r>
          </a:p>
          <a:p>
            <a:pPr>
              <a:buFontTx/>
              <a:buChar char="-"/>
            </a:pPr>
            <a:r>
              <a:rPr lang="en-GB" altLang="fr-FR"/>
              <a:t>Human biology and evolution</a:t>
            </a:r>
          </a:p>
          <a:p>
            <a:pPr>
              <a:buFontTx/>
              <a:buChar char="-"/>
            </a:pPr>
            <a:r>
              <a:rPr lang="en-GB" altLang="fr-FR"/>
              <a:t>Practices and representations of the human societies</a:t>
            </a:r>
          </a:p>
          <a:p>
            <a:pPr>
              <a:buFontTx/>
              <a:buChar char="-"/>
            </a:pPr>
            <a:r>
              <a:rPr lang="en-GB" altLang="fr-FR"/>
              <a:t>Functions and adaptations</a:t>
            </a:r>
          </a:p>
          <a:p>
            <a:pPr>
              <a:buFontTx/>
              <a:buChar char="-"/>
            </a:pPr>
            <a:r>
              <a:rPr lang="en-GB" altLang="fr-FR"/>
              <a:t>Biodiversity scenarios, modelling and predictions</a:t>
            </a:r>
          </a:p>
          <a:p>
            <a:pPr>
              <a:buFontTx/>
              <a:buChar char="-"/>
            </a:pPr>
            <a:r>
              <a:rPr lang="en-GB" altLang="fr-FR"/>
              <a:t> Science of conservation</a:t>
            </a:r>
          </a:p>
          <a:p>
            <a:pPr>
              <a:buFontTx/>
              <a:buChar char="-"/>
            </a:pPr>
            <a:r>
              <a:rPr lang="en-GB" altLang="fr-FR"/>
              <a:t>And Concepts, methods and interdisciplinary approaches</a:t>
            </a:r>
          </a:p>
          <a:p>
            <a:r>
              <a:rPr lang="en-GB" altLang="fr-FR"/>
              <a:t>Most of these work packages are explored at different time scales.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722B-C41A-4770-B0D7-5018F2FEAD1E}" type="datetimeFigureOut">
              <a:rPr lang="fr-FR" smtClean="0"/>
              <a:t>27/04/2015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AAD6-5A42-4D17-9647-C1548AD5A0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1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722B-C41A-4770-B0D7-5018F2FEAD1E}" type="datetimeFigureOut">
              <a:rPr lang="fr-FR" smtClean="0"/>
              <a:t>27/04/2015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AAD6-5A42-4D17-9647-C1548AD5A0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27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722B-C41A-4770-B0D7-5018F2FEAD1E}" type="datetimeFigureOut">
              <a:rPr lang="fr-FR" smtClean="0"/>
              <a:t>27/04/2015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AAD6-5A42-4D17-9647-C1548AD5A0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24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722B-C41A-4770-B0D7-5018F2FEAD1E}" type="datetimeFigureOut">
              <a:rPr lang="fr-FR" smtClean="0"/>
              <a:t>27/04/2015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AAD6-5A42-4D17-9647-C1548AD5A0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2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722B-C41A-4770-B0D7-5018F2FEAD1E}" type="datetimeFigureOut">
              <a:rPr lang="fr-FR" smtClean="0"/>
              <a:t>27/04/2015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AAD6-5A42-4D17-9647-C1548AD5A0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400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722B-C41A-4770-B0D7-5018F2FEAD1E}" type="datetimeFigureOut">
              <a:rPr lang="fr-FR" smtClean="0"/>
              <a:t>27/04/2015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AAD6-5A42-4D17-9647-C1548AD5A0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65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722B-C41A-4770-B0D7-5018F2FEAD1E}" type="datetimeFigureOut">
              <a:rPr lang="fr-FR" smtClean="0"/>
              <a:t>27/04/2015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AAD6-5A42-4D17-9647-C1548AD5A0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40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722B-C41A-4770-B0D7-5018F2FEAD1E}" type="datetimeFigureOut">
              <a:rPr lang="fr-FR" smtClean="0"/>
              <a:t>27/04/2015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AAD6-5A42-4D17-9647-C1548AD5A0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04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722B-C41A-4770-B0D7-5018F2FEAD1E}" type="datetimeFigureOut">
              <a:rPr lang="fr-FR" smtClean="0"/>
              <a:t>27/04/2015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AAD6-5A42-4D17-9647-C1548AD5A0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50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722B-C41A-4770-B0D7-5018F2FEAD1E}" type="datetimeFigureOut">
              <a:rPr lang="fr-FR" smtClean="0"/>
              <a:t>27/04/2015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AAD6-5A42-4D17-9647-C1548AD5A0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95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722B-C41A-4770-B0D7-5018F2FEAD1E}" type="datetimeFigureOut">
              <a:rPr lang="fr-FR" smtClean="0"/>
              <a:t>27/04/2015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AAD6-5A42-4D17-9647-C1548AD5A0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61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6722B-C41A-4770-B0D7-5018F2FEAD1E}" type="datetimeFigureOut">
              <a:rPr lang="fr-FR" smtClean="0"/>
              <a:t>27/04/2015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3AAD6-5A42-4D17-9647-C1548AD5A0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1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260350"/>
            <a:ext cx="35623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512888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95288" y="549275"/>
            <a:ext cx="467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fr-FR" sz="2400" b="1">
                <a:solidFill>
                  <a:srgbClr val="625D20"/>
                </a:solidFill>
              </a:rPr>
              <a:t>Eight research work packages:</a:t>
            </a:r>
          </a:p>
        </p:txBody>
      </p:sp>
      <p:grpSp>
        <p:nvGrpSpPr>
          <p:cNvPr id="47110" name="Group 6"/>
          <p:cNvGrpSpPr>
            <a:grpSpLocks/>
          </p:cNvGrpSpPr>
          <p:nvPr/>
        </p:nvGrpSpPr>
        <p:grpSpPr bwMode="auto">
          <a:xfrm>
            <a:off x="252413" y="2455863"/>
            <a:ext cx="1250950" cy="2527300"/>
            <a:chOff x="170" y="1434"/>
            <a:chExt cx="788" cy="1592"/>
          </a:xfrm>
        </p:grpSpPr>
        <p:sp>
          <p:nvSpPr>
            <p:cNvPr id="47111" name="Text Box 7"/>
            <p:cNvSpPr txBox="1">
              <a:spLocks noChangeArrowheads="1"/>
            </p:cNvSpPr>
            <p:nvPr/>
          </p:nvSpPr>
          <p:spPr bwMode="auto">
            <a:xfrm>
              <a:off x="258" y="2795"/>
              <a:ext cx="652" cy="231"/>
            </a:xfrm>
            <a:prstGeom prst="rect">
              <a:avLst/>
            </a:prstGeom>
            <a:solidFill>
              <a:srgbClr val="8F993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fr-FR">
                  <a:solidFill>
                    <a:schemeClr val="bg1"/>
                  </a:solidFill>
                </a:rPr>
                <a:t>Patterns</a:t>
              </a:r>
            </a:p>
          </p:txBody>
        </p:sp>
        <p:sp>
          <p:nvSpPr>
            <p:cNvPr id="47112" name="Text Box 8"/>
            <p:cNvSpPr txBox="1">
              <a:spLocks noChangeArrowheads="1"/>
            </p:cNvSpPr>
            <p:nvPr/>
          </p:nvSpPr>
          <p:spPr bwMode="auto">
            <a:xfrm>
              <a:off x="170" y="1434"/>
              <a:ext cx="788" cy="231"/>
            </a:xfrm>
            <a:prstGeom prst="rect">
              <a:avLst/>
            </a:prstGeom>
            <a:solidFill>
              <a:srgbClr val="8F993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fr-FR">
                  <a:solidFill>
                    <a:schemeClr val="bg1"/>
                  </a:solidFill>
                </a:rPr>
                <a:t>Processes</a:t>
              </a:r>
            </a:p>
          </p:txBody>
        </p:sp>
        <p:sp>
          <p:nvSpPr>
            <p:cNvPr id="47113" name="AutoShape 9"/>
            <p:cNvSpPr>
              <a:spLocks noChangeArrowheads="1"/>
            </p:cNvSpPr>
            <p:nvPr/>
          </p:nvSpPr>
          <p:spPr bwMode="auto">
            <a:xfrm>
              <a:off x="496" y="1842"/>
              <a:ext cx="136" cy="681"/>
            </a:xfrm>
            <a:prstGeom prst="upDownArrow">
              <a:avLst>
                <a:gd name="adj1" fmla="val 50000"/>
                <a:gd name="adj2" fmla="val 100147"/>
              </a:avLst>
            </a:prstGeom>
            <a:solidFill>
              <a:srgbClr val="8F993E"/>
            </a:solidFill>
            <a:ln w="9525">
              <a:solidFill>
                <a:srgbClr val="8F993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7114" name="Group 10"/>
          <p:cNvGrpSpPr>
            <a:grpSpLocks/>
          </p:cNvGrpSpPr>
          <p:nvPr/>
        </p:nvGrpSpPr>
        <p:grpSpPr bwMode="auto">
          <a:xfrm>
            <a:off x="7524750" y="2424113"/>
            <a:ext cx="1295400" cy="2592387"/>
            <a:chOff x="4740" y="1480"/>
            <a:chExt cx="816" cy="1633"/>
          </a:xfrm>
        </p:grpSpPr>
        <p:sp>
          <p:nvSpPr>
            <p:cNvPr id="47115" name="Rectangle 11"/>
            <p:cNvSpPr>
              <a:spLocks noChangeArrowheads="1"/>
            </p:cNvSpPr>
            <p:nvPr/>
          </p:nvSpPr>
          <p:spPr bwMode="auto">
            <a:xfrm>
              <a:off x="4740" y="1480"/>
              <a:ext cx="816" cy="163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F993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bIns="0" anchor="b"/>
            <a:lstStyle/>
            <a:p>
              <a:r>
                <a:rPr lang="en-GB" altLang="fr-FR" sz="1100">
                  <a:solidFill>
                    <a:srgbClr val="625D20"/>
                  </a:solidFill>
                </a:rPr>
                <a:t>Geological eras</a:t>
              </a:r>
            </a:p>
          </p:txBody>
        </p:sp>
        <p:sp>
          <p:nvSpPr>
            <p:cNvPr id="47116" name="Rectangle 12"/>
            <p:cNvSpPr>
              <a:spLocks noChangeArrowheads="1"/>
            </p:cNvSpPr>
            <p:nvPr/>
          </p:nvSpPr>
          <p:spPr bwMode="auto">
            <a:xfrm>
              <a:off x="4876" y="1525"/>
              <a:ext cx="635" cy="122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F993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bIns="0" anchor="b"/>
            <a:lstStyle/>
            <a:p>
              <a:r>
                <a:rPr lang="en-GB" altLang="fr-FR" sz="1100">
                  <a:solidFill>
                    <a:srgbClr val="625D20"/>
                  </a:solidFill>
                </a:rPr>
                <a:t>Millennia</a:t>
              </a:r>
            </a:p>
          </p:txBody>
        </p:sp>
        <p:sp>
          <p:nvSpPr>
            <p:cNvPr id="47117" name="Rectangle 13"/>
            <p:cNvSpPr>
              <a:spLocks noChangeArrowheads="1"/>
            </p:cNvSpPr>
            <p:nvPr/>
          </p:nvSpPr>
          <p:spPr bwMode="auto">
            <a:xfrm>
              <a:off x="5012" y="1570"/>
              <a:ext cx="454" cy="86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F993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bIns="0" anchor="b"/>
            <a:lstStyle/>
            <a:p>
              <a:r>
                <a:rPr lang="en-GB" altLang="fr-FR" sz="1100">
                  <a:solidFill>
                    <a:srgbClr val="625D20"/>
                  </a:solidFill>
                </a:rPr>
                <a:t>Centuries</a:t>
              </a:r>
            </a:p>
          </p:txBody>
        </p:sp>
        <p:sp>
          <p:nvSpPr>
            <p:cNvPr id="47118" name="Rectangle 14"/>
            <p:cNvSpPr>
              <a:spLocks noChangeArrowheads="1"/>
            </p:cNvSpPr>
            <p:nvPr/>
          </p:nvSpPr>
          <p:spPr bwMode="auto">
            <a:xfrm>
              <a:off x="5103" y="1616"/>
              <a:ext cx="317" cy="58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F993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bIns="0" anchor="b"/>
            <a:lstStyle/>
            <a:p>
              <a:r>
                <a:rPr lang="en-GB" altLang="fr-FR" sz="1100">
                  <a:solidFill>
                    <a:srgbClr val="625D20"/>
                  </a:solidFill>
                </a:rPr>
                <a:t>Decades</a:t>
              </a:r>
            </a:p>
          </p:txBody>
        </p:sp>
        <p:sp>
          <p:nvSpPr>
            <p:cNvPr id="47119" name="AutoShape 15"/>
            <p:cNvSpPr>
              <a:spLocks noChangeArrowheads="1"/>
            </p:cNvSpPr>
            <p:nvPr/>
          </p:nvSpPr>
          <p:spPr bwMode="auto">
            <a:xfrm rot="1945016">
              <a:off x="4913" y="1593"/>
              <a:ext cx="226" cy="816"/>
            </a:xfrm>
            <a:prstGeom prst="upArrow">
              <a:avLst>
                <a:gd name="adj1" fmla="val 50000"/>
                <a:gd name="adj2" fmla="val 90265"/>
              </a:avLst>
            </a:prstGeom>
            <a:solidFill>
              <a:srgbClr val="625D20"/>
            </a:solidFill>
            <a:ln w="28575">
              <a:solidFill>
                <a:srgbClr val="B7BF1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r>
                <a:rPr lang="en-GB" altLang="fr-FR" sz="1100">
                  <a:solidFill>
                    <a:schemeClr val="bg1"/>
                  </a:solidFill>
                </a:rPr>
                <a:t>Time</a:t>
              </a:r>
            </a:p>
          </p:txBody>
        </p:sp>
      </p:grpSp>
      <p:sp>
        <p:nvSpPr>
          <p:cNvPr id="47120" name="AutoShape 16"/>
          <p:cNvSpPr>
            <a:spLocks noChangeArrowheads="1"/>
          </p:cNvSpPr>
          <p:nvPr/>
        </p:nvSpPr>
        <p:spPr bwMode="auto">
          <a:xfrm>
            <a:off x="1619250" y="1520825"/>
            <a:ext cx="1873250" cy="460851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/>
          <a:lstStyle/>
          <a:p>
            <a:pPr algn="ctr"/>
            <a:r>
              <a:rPr lang="en-GB" altLang="fr-FR" sz="1500">
                <a:solidFill>
                  <a:srgbClr val="5B6236"/>
                </a:solidFill>
              </a:rPr>
              <a:t>Humans &amp; Societies</a:t>
            </a:r>
          </a:p>
        </p:txBody>
      </p:sp>
      <p:sp>
        <p:nvSpPr>
          <p:cNvPr id="47121" name="AutoShape 17"/>
          <p:cNvSpPr>
            <a:spLocks noChangeArrowheads="1"/>
          </p:cNvSpPr>
          <p:nvPr/>
        </p:nvSpPr>
        <p:spPr bwMode="auto">
          <a:xfrm>
            <a:off x="3527425" y="1520825"/>
            <a:ext cx="1873250" cy="4608513"/>
          </a:xfrm>
          <a:prstGeom prst="roundRect">
            <a:avLst>
              <a:gd name="adj" fmla="val 16667"/>
            </a:avLst>
          </a:prstGeom>
          <a:solidFill>
            <a:srgbClr val="B7BF1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/>
          <a:lstStyle/>
          <a:p>
            <a:pPr algn="ctr"/>
            <a:r>
              <a:rPr lang="en-GB" altLang="fr-FR" sz="1500">
                <a:solidFill>
                  <a:srgbClr val="5B6236"/>
                </a:solidFill>
              </a:rPr>
              <a:t>Interactions</a:t>
            </a:r>
          </a:p>
        </p:txBody>
      </p:sp>
      <p:sp>
        <p:nvSpPr>
          <p:cNvPr id="47122" name="AutoShape 18"/>
          <p:cNvSpPr>
            <a:spLocks noChangeArrowheads="1"/>
          </p:cNvSpPr>
          <p:nvPr/>
        </p:nvSpPr>
        <p:spPr bwMode="auto">
          <a:xfrm>
            <a:off x="5435600" y="1520825"/>
            <a:ext cx="1873250" cy="4608513"/>
          </a:xfrm>
          <a:prstGeom prst="roundRect">
            <a:avLst>
              <a:gd name="adj" fmla="val 16667"/>
            </a:avLst>
          </a:prstGeom>
          <a:solidFill>
            <a:srgbClr val="5B623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/>
          <a:lstStyle/>
          <a:p>
            <a:pPr algn="ctr"/>
            <a:r>
              <a:rPr lang="en-GB" altLang="fr-FR" sz="1500"/>
              <a:t>Biodiversity</a:t>
            </a:r>
          </a:p>
        </p:txBody>
      </p:sp>
      <p:sp>
        <p:nvSpPr>
          <p:cNvPr id="47123" name="AutoShape 19"/>
          <p:cNvSpPr>
            <a:spLocks noChangeArrowheads="1"/>
          </p:cNvSpPr>
          <p:nvPr/>
        </p:nvSpPr>
        <p:spPr bwMode="auto">
          <a:xfrm>
            <a:off x="1835150" y="2205038"/>
            <a:ext cx="5040313" cy="2159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fr-FR" sz="1400"/>
              <a:t>WP8. Concepts, methods and inter-disciplinary approache</a:t>
            </a:r>
          </a:p>
        </p:txBody>
      </p:sp>
      <p:sp>
        <p:nvSpPr>
          <p:cNvPr id="47124" name="AutoShape 20"/>
          <p:cNvSpPr>
            <a:spLocks noChangeArrowheads="1"/>
          </p:cNvSpPr>
          <p:nvPr/>
        </p:nvSpPr>
        <p:spPr bwMode="auto">
          <a:xfrm>
            <a:off x="2339975" y="2636838"/>
            <a:ext cx="4032250" cy="2159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fr-FR" sz="1400"/>
              <a:t>WP7. Sciences of conservation</a:t>
            </a:r>
          </a:p>
        </p:txBody>
      </p:sp>
      <p:sp>
        <p:nvSpPr>
          <p:cNvPr id="47125" name="AutoShape 21"/>
          <p:cNvSpPr>
            <a:spLocks noChangeArrowheads="1"/>
          </p:cNvSpPr>
          <p:nvPr/>
        </p:nvSpPr>
        <p:spPr bwMode="auto">
          <a:xfrm>
            <a:off x="2339975" y="3068638"/>
            <a:ext cx="4032250" cy="2159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fr-FR" sz="1400"/>
              <a:t>WP6. Biodiversity scenarios, modelling, predictions</a:t>
            </a:r>
          </a:p>
        </p:txBody>
      </p:sp>
      <p:sp>
        <p:nvSpPr>
          <p:cNvPr id="47126" name="AutoShape 22"/>
          <p:cNvSpPr>
            <a:spLocks noChangeArrowheads="1"/>
          </p:cNvSpPr>
          <p:nvPr/>
        </p:nvSpPr>
        <p:spPr bwMode="auto">
          <a:xfrm>
            <a:off x="4859338" y="3500438"/>
            <a:ext cx="2303462" cy="2159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fr-FR" sz="1400"/>
              <a:t>WP5. Functions, adaptation</a:t>
            </a:r>
          </a:p>
        </p:txBody>
      </p:sp>
      <p:sp>
        <p:nvSpPr>
          <p:cNvPr id="47127" name="AutoShape 23"/>
          <p:cNvSpPr>
            <a:spLocks noChangeArrowheads="1"/>
          </p:cNvSpPr>
          <p:nvPr/>
        </p:nvSpPr>
        <p:spPr bwMode="auto">
          <a:xfrm>
            <a:off x="4860925" y="4795838"/>
            <a:ext cx="2301875" cy="2159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fr-FR" sz="1400"/>
              <a:t>WP2. Integrative taxonomy</a:t>
            </a:r>
          </a:p>
        </p:txBody>
      </p:sp>
      <p:sp>
        <p:nvSpPr>
          <p:cNvPr id="47128" name="AutoShape 24"/>
          <p:cNvSpPr>
            <a:spLocks noChangeArrowheads="1"/>
          </p:cNvSpPr>
          <p:nvPr/>
        </p:nvSpPr>
        <p:spPr bwMode="auto">
          <a:xfrm>
            <a:off x="1905000" y="3932238"/>
            <a:ext cx="3744913" cy="2159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fr-FR" sz="1400"/>
              <a:t>WP4. Practices and representations</a:t>
            </a:r>
          </a:p>
        </p:txBody>
      </p:sp>
      <p:sp>
        <p:nvSpPr>
          <p:cNvPr id="47129" name="AutoShape 25"/>
          <p:cNvSpPr>
            <a:spLocks noChangeArrowheads="1"/>
          </p:cNvSpPr>
          <p:nvPr/>
        </p:nvSpPr>
        <p:spPr bwMode="auto">
          <a:xfrm>
            <a:off x="1905000" y="4364038"/>
            <a:ext cx="3744913" cy="2159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fr-FR" sz="1400"/>
              <a:t>WP3. Human biology and evolution</a:t>
            </a:r>
          </a:p>
        </p:txBody>
      </p:sp>
      <p:sp>
        <p:nvSpPr>
          <p:cNvPr id="47130" name="AutoShape 26"/>
          <p:cNvSpPr>
            <a:spLocks noChangeArrowheads="1"/>
          </p:cNvSpPr>
          <p:nvPr/>
        </p:nvSpPr>
        <p:spPr bwMode="auto">
          <a:xfrm>
            <a:off x="4860925" y="5229225"/>
            <a:ext cx="2301875" cy="2159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fr-FR" sz="1400"/>
              <a:t>WP1. Inventory &amp; monitoring</a:t>
            </a:r>
          </a:p>
        </p:txBody>
      </p:sp>
    </p:spTree>
    <p:extLst>
      <p:ext uri="{BB962C8B-B14F-4D97-AF65-F5344CB8AC3E}">
        <p14:creationId xmlns:p14="http://schemas.microsoft.com/office/powerpoint/2010/main" val="276068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135</Words>
  <Application>Microsoft Office PowerPoint</Application>
  <PresentationFormat>Affichage à l'écran (4:3)</PresentationFormat>
  <Paragraphs>29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MNHN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Myriam Meziou</dc:creator>
  <cp:lastModifiedBy>Myriam Meziou</cp:lastModifiedBy>
  <cp:revision>2</cp:revision>
  <dcterms:created xsi:type="dcterms:W3CDTF">2015-04-27T14:43:39Z</dcterms:created>
  <dcterms:modified xsi:type="dcterms:W3CDTF">2015-04-27T15:02:04Z</dcterms:modified>
</cp:coreProperties>
</file>